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62" r:id="rId4"/>
    <p:sldMasterId id="2147483664" r:id="rId5"/>
    <p:sldMasterId id="2147483666" r:id="rId6"/>
    <p:sldMasterId id="2147483668" r:id="rId7"/>
    <p:sldMasterId id="2147483670" r:id="rId8"/>
    <p:sldMasterId id="2147483672" r:id="rId9"/>
    <p:sldMasterId id="2147483674" r:id="rId10"/>
    <p:sldMasterId id="2147483676" r:id="rId11"/>
    <p:sldMasterId id="2147483678" r:id="rId12"/>
    <p:sldMasterId id="2147483680" r:id="rId13"/>
  </p:sldMasterIdLst>
  <p:notesMasterIdLst>
    <p:notesMasterId r:id="rId15"/>
  </p:notesMasterIdLst>
  <p:handoutMasterIdLst>
    <p:handoutMasterId r:id="rId33"/>
  </p:handoutMasterIdLst>
  <p:sldIdLst>
    <p:sldId id="395" r:id="rId14"/>
    <p:sldId id="373" r:id="rId16"/>
    <p:sldId id="374" r:id="rId17"/>
    <p:sldId id="379" r:id="rId18"/>
    <p:sldId id="376" r:id="rId19"/>
    <p:sldId id="414" r:id="rId20"/>
    <p:sldId id="378" r:id="rId21"/>
    <p:sldId id="426" r:id="rId22"/>
    <p:sldId id="425" r:id="rId23"/>
    <p:sldId id="437" r:id="rId24"/>
    <p:sldId id="388" r:id="rId25"/>
    <p:sldId id="384" r:id="rId26"/>
    <p:sldId id="386" r:id="rId27"/>
    <p:sldId id="387" r:id="rId28"/>
    <p:sldId id="381" r:id="rId29"/>
    <p:sldId id="385" r:id="rId30"/>
    <p:sldId id="377" r:id="rId31"/>
    <p:sldId id="396" r:id="rId32"/>
  </p:sldIdLst>
  <p:sldSz cx="12192000" cy="6858000"/>
  <p:notesSz cx="6858000" cy="9144000"/>
  <p:embeddedFontLst>
    <p:embeddedFont>
      <p:font typeface="SimSun" panose="02010600030101010101" pitchFamily="2" charset="-122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4B49"/>
    <a:srgbClr val="342A32"/>
    <a:srgbClr val="174677"/>
    <a:srgbClr val="1A252E"/>
    <a:srgbClr val="263643"/>
    <a:srgbClr val="2268AE"/>
    <a:srgbClr val="FBF6E9"/>
    <a:srgbClr val="EDD5B9"/>
    <a:srgbClr val="EACDAB"/>
    <a:srgbClr val="FAF3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49" autoAdjust="0"/>
    <p:restoredTop sz="94280" autoAdjust="0"/>
  </p:normalViewPr>
  <p:slideViewPr>
    <p:cSldViewPr snapToGrid="0" showGuides="1">
      <p:cViewPr>
        <p:scale>
          <a:sx n="66" d="100"/>
          <a:sy n="66" d="100"/>
        </p:scale>
        <p:origin x="1704" y="882"/>
      </p:cViewPr>
      <p:guideLst>
        <p:guide pos="3808"/>
        <p:guide orient="horz" pos="2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18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0" Type="http://schemas.openxmlformats.org/officeDocument/2006/relationships/slide" Target="slides/slide6.xml"/><Relationship Id="rId2" Type="http://schemas.openxmlformats.org/officeDocument/2006/relationships/theme" Target="theme/theme1.xml"/><Relationship Id="rId19" Type="http://schemas.openxmlformats.org/officeDocument/2006/relationships/slide" Target="slides/slide5.xml"/><Relationship Id="rId18" Type="http://schemas.openxmlformats.org/officeDocument/2006/relationships/slide" Target="slides/slide4.xml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DFC710A8-29AE-4177-85A7-F3CCEF778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F3755-8974-418C-8809-96F54FD72C2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611D9A-05E9-46FA-BC98-BE1F34AECCEC}" type="datetime1">
              <a:rPr lang="zh-CN" altLang="en-US"/>
            </a:fld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8ED1AE-6645-4422-96B9-D1383D3DF7AB}" type="slidenum">
              <a:rPr lang="zh-CN" altLang="en-US"/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5" Type="http://schemas.openxmlformats.org/officeDocument/2006/relationships/theme" Target="../theme/theme4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zh-CN" dirty="0"/>
              <a:t>Click to edit Master title style</a:t>
            </a:r>
            <a:endParaRPr lang="zh-CN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28600"/>
            <a:r>
              <a:rPr lang="zh-CN" altLang="zh-CN" dirty="0"/>
              <a:t>Click to edit Master text styles</a:t>
            </a:r>
            <a:endParaRPr lang="zh-CN" altLang="zh-CN" dirty="0"/>
          </a:p>
          <a:p>
            <a:pPr lvl="1" indent="-228600"/>
            <a:r>
              <a:rPr lang="zh-CN" altLang="zh-CN" dirty="0"/>
              <a:t>Second level</a:t>
            </a:r>
            <a:endParaRPr lang="zh-CN" altLang="zh-CN" dirty="0"/>
          </a:p>
          <a:p>
            <a:pPr lvl="2" indent="-228600"/>
            <a:r>
              <a:rPr lang="zh-CN" altLang="zh-CN" dirty="0"/>
              <a:t>Third level</a:t>
            </a:r>
            <a:endParaRPr lang="zh-CN" altLang="zh-CN" dirty="0"/>
          </a:p>
          <a:p>
            <a:pPr lvl="3" indent="-228600"/>
            <a:r>
              <a:rPr lang="zh-CN" altLang="zh-CN" dirty="0"/>
              <a:t>Fourth level</a:t>
            </a:r>
            <a:endParaRPr lang="zh-CN" altLang="zh-CN" dirty="0"/>
          </a:p>
          <a:p>
            <a:pPr lvl="4" indent="-228600"/>
            <a:r>
              <a:rPr lang="zh-CN" altLang="zh-CN" dirty="0"/>
              <a:t>Fifth level</a:t>
            </a:r>
            <a:endParaRPr lang="zh-CN" altLang="zh-CN" dirty="0"/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611D9A-05E9-46FA-BC98-BE1F34AECCEC}" type="datetime1">
              <a:rPr lang="zh-CN" altLang="en-US">
                <a:latin typeface="Arial" panose="020B0604020202020204" pitchFamily="34" charset="0"/>
              </a:rPr>
            </a:fld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  <a:ea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8ED1AE-6645-4422-96B9-D1383D3DF7AB}" type="slidenum">
              <a:rPr lang="zh-CN" altLang="en-US">
                <a:latin typeface="Arial" panose="020B0604020202020204" pitchFamily="34" charset="0"/>
              </a:rPr>
            </a:fld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  <a:sym typeface="Arial" panose="020B060402020202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117" cy="68601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4117" cy="686011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36" tIns="60968" rIns="121936" bIns="6096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4974"/>
            <a:ext cx="12192000" cy="684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1" Type="http://schemas.openxmlformats.org/officeDocument/2006/relationships/slideLayout" Target="../slideLayouts/slideLayout21.xml"/><Relationship Id="rId10" Type="http://schemas.openxmlformats.org/officeDocument/2006/relationships/image" Target="../media/image7.jpe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image" Target="../media/image35.png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34.jpe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4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0-06-24-22-42-47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35"/>
            <a:ext cx="12192635" cy="685800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4387215" y="5466715"/>
            <a:ext cx="3418205" cy="6451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BF6E9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3600" dirty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Team Venom</a:t>
            </a:r>
            <a:endParaRPr lang="en-US" altLang="zh-CN" sz="3600" dirty="0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lin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3"/>
          <p:cNvSpPr txBox="1"/>
          <p:nvPr/>
        </p:nvSpPr>
        <p:spPr>
          <a:xfrm>
            <a:off x="2646642" y="1138238"/>
            <a:ext cx="7426804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We estimate an annual revenue of over GH</a:t>
            </a:r>
            <a:r>
              <a:rPr lang="en-US" sz="3200" dirty="0"/>
              <a:t>¢</a:t>
            </a:r>
            <a:r>
              <a:rPr lang="en-US" sz="2400" dirty="0"/>
              <a:t> 100,000.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70% of the revenue will come from fees charged on orders and Commission on products purchased 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And the 30% will come from advertisment on our platforms .</a:t>
            </a:r>
            <a:endParaRPr lang="en-US" sz="2400" dirty="0"/>
          </a:p>
        </p:txBody>
      </p:sp>
      <p:sp>
        <p:nvSpPr>
          <p:cNvPr id="5" name="Text Box 4"/>
          <p:cNvSpPr txBox="1"/>
          <p:nvPr/>
        </p:nvSpPr>
        <p:spPr>
          <a:xfrm>
            <a:off x="5541010" y="-24130"/>
            <a:ext cx="254317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4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BUDGET</a:t>
            </a:r>
            <a:endParaRPr lang="en-US" sz="4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6" name="Picture 5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pic>
        <p:nvPicPr>
          <p:cNvPr id="7" name="Picture 6" descr="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190" y="3884930"/>
            <a:ext cx="3235960" cy="284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8980" y="944245"/>
            <a:ext cx="83648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dirty="0" err="1"/>
              <a:t>We </a:t>
            </a:r>
            <a:r>
              <a:rPr lang="en-US" sz="4000" dirty="0"/>
              <a:t>need </a:t>
            </a:r>
            <a:r>
              <a:rPr lang="en-US" sz="4000" dirty="0">
                <a:solidFill>
                  <a:srgbClr val="FF0000"/>
                </a:solidFill>
              </a:rPr>
              <a:t>GH</a:t>
            </a:r>
            <a:r>
              <a:rPr lang="en-US" sz="4800" dirty="0">
                <a:solidFill>
                  <a:srgbClr val="FF0000"/>
                </a:solidFill>
              </a:rPr>
              <a:t>¢</a:t>
            </a:r>
            <a:r>
              <a:rPr lang="en-US" sz="4000" dirty="0">
                <a:solidFill>
                  <a:srgbClr val="FF0000"/>
                </a:solidFill>
              </a:rPr>
              <a:t> 62,000.00</a:t>
            </a:r>
            <a:r>
              <a:rPr lang="en-US" sz="4000" dirty="0"/>
              <a:t> from investors, </a:t>
            </a:r>
            <a:r>
              <a:rPr lang="en-US" sz="4000" dirty="0">
                <a:solidFill>
                  <a:schemeClr val="accent1"/>
                </a:solidFill>
              </a:rPr>
              <a:t>10%</a:t>
            </a:r>
            <a:r>
              <a:rPr lang="en-US" sz="4000" dirty="0"/>
              <a:t> of our profits for the next </a:t>
            </a:r>
            <a:r>
              <a:rPr lang="en-US" sz="4000" dirty="0">
                <a:solidFill>
                  <a:schemeClr val="accent6"/>
                </a:solidFill>
              </a:rPr>
              <a:t>10 years</a:t>
            </a:r>
            <a:r>
              <a:rPr lang="en-US" sz="4000" dirty="0"/>
              <a:t> will be given as interest to any willing to invest in us.</a:t>
            </a:r>
            <a:endParaRPr lang="en-US" sz="4000" dirty="0"/>
          </a:p>
        </p:txBody>
      </p:sp>
      <p:sp>
        <p:nvSpPr>
          <p:cNvPr id="100" name="Text Box 99"/>
          <p:cNvSpPr txBox="1"/>
          <p:nvPr/>
        </p:nvSpPr>
        <p:spPr>
          <a:xfrm>
            <a:off x="7112000" y="3812222"/>
            <a:ext cx="5080000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sz="20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Expenses:</a:t>
            </a:r>
            <a:endParaRPr lang="en-US" sz="20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Symbol" panose="05050102010706020507" charset="0"/>
              <a:ea typeface="SimSun" panose="02010600030101010101" pitchFamily="2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sz="2000" b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000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Equipment for production include fruit crusher, filter, distillery, packaging</a:t>
            </a:r>
            <a:endParaRPr lang="en-US" sz="2000" b="0">
              <a:solidFill>
                <a:srgbClr val="000000"/>
              </a:solidFill>
              <a:latin typeface="Symbol" panose="05050102010706020507" charset="0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000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endParaRPr lang="en-US" sz="2000" b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Fair fees and transportation costs</a:t>
            </a:r>
            <a:r>
              <a:rPr lang="en-US" sz="2400" b="0">
                <a:latin typeface="Wingdings" panose="05000000000000000000" charset="0"/>
                <a:ea typeface="SimSun" panose="02010600030101010101" pitchFamily="2" charset="-122"/>
              </a:rPr>
              <a:t> </a:t>
            </a:r>
            <a:endParaRPr lang="en-US" sz="2400" b="0">
              <a:latin typeface="Wingdings" panose="05000000000000000000" charset="0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400" b="0">
                <a:latin typeface="Arial" panose="020B0604020202020204" pitchFamily="34" charset="0"/>
                <a:ea typeface="SimSun" panose="02010600030101010101" pitchFamily="2" charset="-122"/>
              </a:rPr>
              <a:t>Inventory space for products </a:t>
            </a:r>
            <a:endParaRPr lang="en-US" sz="2400" b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701665" y="136525"/>
            <a:ext cx="3225800" cy="7067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OUR ASK</a:t>
            </a:r>
            <a:endParaRPr lang="en-US"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5" name="Picture 4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96523" y="1921147"/>
            <a:ext cx="1386881" cy="136773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A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5081" y="3303392"/>
            <a:ext cx="134238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1058203" y="1820799"/>
            <a:ext cx="1648334" cy="1625572"/>
          </a:xfrm>
          <a:prstGeom prst="donut">
            <a:avLst>
              <a:gd name="adj" fmla="val 91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639422" y="2593615"/>
            <a:ext cx="1386881" cy="136773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B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5081" y="3975859"/>
            <a:ext cx="6707782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" name="同心圆 7"/>
          <p:cNvSpPr/>
          <p:nvPr/>
        </p:nvSpPr>
        <p:spPr>
          <a:xfrm>
            <a:off x="6508695" y="2483741"/>
            <a:ext cx="1648334" cy="1625572"/>
          </a:xfrm>
          <a:prstGeom prst="donut">
            <a:avLst>
              <a:gd name="adj" fmla="val 83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207300" y="4802690"/>
            <a:ext cx="1386881" cy="136773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chemeClr val="bg1"/>
                </a:solidFill>
                <a:cs typeface="+mn-ea"/>
                <a:sym typeface="+mn-lt"/>
              </a:rPr>
              <a:t>C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同心圆 10"/>
          <p:cNvSpPr/>
          <p:nvPr/>
        </p:nvSpPr>
        <p:spPr>
          <a:xfrm flipV="1">
            <a:off x="5068980" y="4683292"/>
            <a:ext cx="1648334" cy="1625572"/>
          </a:xfrm>
          <a:prstGeom prst="donut">
            <a:avLst>
              <a:gd name="adj" fmla="val 99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65187" y="2313077"/>
            <a:ext cx="2930683" cy="570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Add You Text Here Add You Text Here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Add You Text Here Add You Text Here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en-US" altLang="zh-CN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21"/>
          <p:cNvSpPr txBox="1"/>
          <p:nvPr/>
        </p:nvSpPr>
        <p:spPr>
          <a:xfrm>
            <a:off x="8439584" y="2701835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 ENTER TITLE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4875" y="570285"/>
            <a:ext cx="231006" cy="2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2820670" y="1820545"/>
            <a:ext cx="937133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400" dirty="0" err="1"/>
              <a:t>We</a:t>
            </a:r>
            <a:r>
              <a:rPr lang="en-US" sz="4400" dirty="0"/>
              <a:t> project to market over 3000 Ltrs in our startup year and will increase to 150,000 Ltrs by 2025.</a:t>
            </a:r>
            <a:endParaRPr lang="en-US" sz="4400" dirty="0"/>
          </a:p>
          <a:p>
            <a:endParaRPr lang="en-US" sz="4400" dirty="0"/>
          </a:p>
        </p:txBody>
      </p:sp>
      <p:sp>
        <p:nvSpPr>
          <p:cNvPr id="12" name="Text Box 11"/>
          <p:cNvSpPr txBox="1"/>
          <p:nvPr/>
        </p:nvSpPr>
        <p:spPr>
          <a:xfrm>
            <a:off x="3065145" y="279400"/>
            <a:ext cx="8941435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PROJECTED INCOME STATEMENT</a:t>
            </a:r>
            <a:endParaRPr lang="en-US" sz="3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3" name="Picture 12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5" name="Picture 14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814875" y="570285"/>
            <a:ext cx="231006" cy="2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Picture 1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0090" y="3340100"/>
            <a:ext cx="6391910" cy="34194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/>
        </p:nvSpPr>
        <p:spPr>
          <a:xfrm>
            <a:off x="2828819" y="1054402"/>
            <a:ext cx="6797781" cy="3340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en-US" sz="2400" dirty="0"/>
              <a:t>Paid advertisement on our platforms.</a:t>
            </a:r>
            <a:endParaRPr lang="en-US" sz="2400" dirty="0"/>
          </a:p>
          <a:p>
            <a:pPr>
              <a:lnSpc>
                <a:spcPct val="250000"/>
              </a:lnSpc>
            </a:pPr>
            <a:r>
              <a:rPr lang="en-US" sz="2400" dirty="0">
                <a:sym typeface="+mn-ea"/>
              </a:rPr>
              <a:t>Transactional fees charged on orders.</a:t>
            </a:r>
            <a:endParaRPr lang="en-US" sz="2400" dirty="0"/>
          </a:p>
          <a:p>
            <a:pPr>
              <a:lnSpc>
                <a:spcPct val="250000"/>
              </a:lnSpc>
            </a:pPr>
            <a:r>
              <a:rPr lang="en-US" sz="2400" dirty="0"/>
              <a:t>Commission on products purchased.</a:t>
            </a:r>
            <a:endParaRPr lang="en-US" sz="2400" dirty="0"/>
          </a:p>
        </p:txBody>
      </p:sp>
      <p:sp>
        <p:nvSpPr>
          <p:cNvPr id="4" name="Text Box 3"/>
          <p:cNvSpPr txBox="1"/>
          <p:nvPr/>
        </p:nvSpPr>
        <p:spPr>
          <a:xfrm>
            <a:off x="3860800" y="408940"/>
            <a:ext cx="6336665" cy="82994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REVENUE MODEL</a:t>
            </a:r>
            <a:endParaRPr lang="en-US" sz="4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6" name="Picture 5" descr="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wnload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89565" y="3668395"/>
            <a:ext cx="1511300" cy="1511300"/>
          </a:xfrm>
          <a:prstGeom prst="rect">
            <a:avLst/>
          </a:prstGeom>
        </p:spPr>
      </p:pic>
      <p:pic>
        <p:nvPicPr>
          <p:cNvPr id="5" name="Picture 4" descr="download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770" y="3500755"/>
            <a:ext cx="1788795" cy="1788795"/>
          </a:xfrm>
          <a:prstGeom prst="rect">
            <a:avLst/>
          </a:prstGeom>
        </p:spPr>
      </p:pic>
      <p:pic>
        <p:nvPicPr>
          <p:cNvPr id="6" name="Picture 5" descr="downlo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560830"/>
            <a:ext cx="1576070" cy="1576070"/>
          </a:xfrm>
          <a:prstGeom prst="rect">
            <a:avLst/>
          </a:prstGeom>
        </p:spPr>
      </p:pic>
      <p:pic>
        <p:nvPicPr>
          <p:cNvPr id="7" name="Picture 6" descr="images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930" y="3511550"/>
            <a:ext cx="1767840" cy="1767840"/>
          </a:xfrm>
          <a:prstGeom prst="rect">
            <a:avLst/>
          </a:prstGeom>
        </p:spPr>
      </p:pic>
      <p:pic>
        <p:nvPicPr>
          <p:cNvPr id="8" name="Picture 7" descr="images 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930" y="1855470"/>
            <a:ext cx="1656080" cy="1656080"/>
          </a:xfrm>
          <a:prstGeom prst="rect">
            <a:avLst/>
          </a:prstGeom>
        </p:spPr>
      </p:pic>
      <p:pic>
        <p:nvPicPr>
          <p:cNvPr id="9" name="Picture 8" descr="images (3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360" y="1369060"/>
            <a:ext cx="1767840" cy="1767840"/>
          </a:xfrm>
          <a:prstGeom prst="rect">
            <a:avLst/>
          </a:prstGeom>
        </p:spPr>
      </p:pic>
      <p:pic>
        <p:nvPicPr>
          <p:cNvPr id="10" name="Picture 9" descr="images (4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6680" y="3136900"/>
            <a:ext cx="2143125" cy="2143125"/>
          </a:xfrm>
          <a:prstGeom prst="rect">
            <a:avLst/>
          </a:prstGeom>
        </p:spPr>
      </p:pic>
      <p:pic>
        <p:nvPicPr>
          <p:cNvPr id="11" name="Picture 10" descr="image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9805" y="3136900"/>
            <a:ext cx="2143125" cy="214312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191760" y="109220"/>
            <a:ext cx="247332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IMPACT</a:t>
            </a:r>
            <a:endParaRPr lang="en-US" sz="4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3" name="Picture 12" descr="c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5" name="Picture 14" descr="ripe-cashew-fruit-189166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19"/>
          <p:cNvSpPr txBox="1"/>
          <p:nvPr/>
        </p:nvSpPr>
        <p:spPr>
          <a:xfrm>
            <a:off x="3608070" y="4519295"/>
            <a:ext cx="2566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Baah Tonkouru David</a:t>
            </a:r>
            <a:endParaRPr lang="en-US" b="1"/>
          </a:p>
          <a:p>
            <a:r>
              <a:rPr lang="en-US"/>
              <a:t>     Co-Founder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8975725" y="4519295"/>
            <a:ext cx="2583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Priscilla Kyeremaah</a:t>
            </a:r>
            <a:endParaRPr lang="en-US" b="1"/>
          </a:p>
          <a:p>
            <a:r>
              <a:rPr lang="en-US"/>
              <a:t>        Co-Founder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6171565" y="260985"/>
            <a:ext cx="2299335" cy="101473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TEAM</a:t>
            </a:r>
            <a:endParaRPr 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3611880" y="5164455"/>
            <a:ext cx="256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Technical Supervisor</a:t>
            </a:r>
            <a:endParaRPr lang="en-US"/>
          </a:p>
        </p:txBody>
      </p:sp>
      <p:sp>
        <p:nvSpPr>
          <p:cNvPr id="28" name="Text Box 27"/>
          <p:cNvSpPr txBox="1"/>
          <p:nvPr/>
        </p:nvSpPr>
        <p:spPr>
          <a:xfrm>
            <a:off x="8992235" y="5164455"/>
            <a:ext cx="256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Marketting Manager</a:t>
            </a:r>
            <a:endParaRPr lang="en-US"/>
          </a:p>
        </p:txBody>
      </p:sp>
      <p:pic>
        <p:nvPicPr>
          <p:cNvPr id="29" name="Picture 28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32" name="Picture 31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pic>
        <p:nvPicPr>
          <p:cNvPr id="2" name="Content Placeholder 1" descr="Untitledj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8995" y="1550035"/>
            <a:ext cx="3065145" cy="2618740"/>
          </a:xfrm>
          <a:prstGeom prst="rect">
            <a:avLst/>
          </a:prstGeom>
        </p:spPr>
      </p:pic>
      <p:pic>
        <p:nvPicPr>
          <p:cNvPr id="4" name="Picture 3" descr="kjn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315" y="1550035"/>
            <a:ext cx="3069590" cy="2622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wnload (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3820" y="3985260"/>
            <a:ext cx="2358390" cy="2358390"/>
          </a:xfrm>
          <a:prstGeom prst="rect">
            <a:avLst/>
          </a:prstGeom>
        </p:spPr>
      </p:pic>
      <p:pic>
        <p:nvPicPr>
          <p:cNvPr id="3" name="Picture 2" descr="download (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515" y="4110355"/>
            <a:ext cx="3042285" cy="1720215"/>
          </a:xfrm>
          <a:prstGeom prst="rect">
            <a:avLst/>
          </a:prstGeom>
        </p:spPr>
      </p:pic>
      <p:pic>
        <p:nvPicPr>
          <p:cNvPr id="4" name="Picture 3" descr="download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920" y="1649095"/>
            <a:ext cx="1790700" cy="179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747" y="1473454"/>
            <a:ext cx="2143125" cy="2143125"/>
          </a:xfrm>
          <a:prstGeom prst="rect">
            <a:avLst/>
          </a:prstGeom>
        </p:spPr>
      </p:pic>
      <p:pic>
        <p:nvPicPr>
          <p:cNvPr id="5" name="Picture 4" descr="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pic>
        <p:nvPicPr>
          <p:cNvPr id="6" name="Picture 5" descr="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220" y="-136525"/>
            <a:ext cx="5862955" cy="5862955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5269230" y="222885"/>
            <a:ext cx="4317365" cy="101473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fontAlgn="base"/>
            <a:r>
              <a:rPr 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PARTNERS</a:t>
            </a:r>
            <a:endParaRPr 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3241040" y="1713865"/>
            <a:ext cx="857567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800" dirty="0"/>
              <a:t>Savannah Fields is here to stay, reduce unemployment, promote cashew production and encourage a clean environment.</a:t>
            </a:r>
            <a:endParaRPr lang="en-US" sz="4800" dirty="0"/>
          </a:p>
        </p:txBody>
      </p:sp>
      <p:pic>
        <p:nvPicPr>
          <p:cNvPr id="6" name="Picture 5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317365" y="222885"/>
            <a:ext cx="5305425" cy="101473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CONCLUSION</a:t>
            </a:r>
            <a:endParaRPr 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052981" y="2694893"/>
            <a:ext cx="8676640" cy="186118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15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THANK YOU</a:t>
            </a:r>
            <a:endParaRPr lang="en-US" altLang="zh-CN" sz="115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Picture 5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176707" y="2023341"/>
            <a:ext cx="5029835" cy="645160"/>
            <a:chOff x="3523615" y="1521190"/>
            <a:chExt cx="5029835" cy="645160"/>
          </a:xfrm>
        </p:grpSpPr>
        <p:sp>
          <p:nvSpPr>
            <p:cNvPr id="17" name="文本框 16"/>
            <p:cNvSpPr txBox="1"/>
            <p:nvPr/>
          </p:nvSpPr>
          <p:spPr>
            <a:xfrm>
              <a:off x="3523615" y="1521190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01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14520" y="1629958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>
                <a:defRPr/>
              </a:pPr>
              <a:r>
                <a:rPr lang="en-US" altLang="zh-CN" sz="2000" kern="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Problem Statement</a:t>
              </a:r>
              <a:endParaRPr lang="en-US" altLang="zh-CN" sz="2000" kern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76707" y="2669409"/>
            <a:ext cx="5029835" cy="645160"/>
            <a:chOff x="3523615" y="2672083"/>
            <a:chExt cx="5029835" cy="645160"/>
          </a:xfrm>
        </p:grpSpPr>
        <p:sp>
          <p:nvSpPr>
            <p:cNvPr id="22" name="文本框 21"/>
            <p:cNvSpPr txBox="1"/>
            <p:nvPr/>
          </p:nvSpPr>
          <p:spPr>
            <a:xfrm>
              <a:off x="3523615" y="2672083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02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414520" y="2767786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Solution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176378" y="4277378"/>
            <a:ext cx="5029835" cy="645160"/>
            <a:chOff x="3523615" y="3862435"/>
            <a:chExt cx="5029835" cy="645160"/>
          </a:xfrm>
        </p:grpSpPr>
        <p:sp>
          <p:nvSpPr>
            <p:cNvPr id="26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05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Business model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4036059" y="284154"/>
            <a:ext cx="4373880" cy="10147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qua Grotesque" pitchFamily="2" charset="0"/>
                <a:ea typeface="汉仪尚巍手书W" panose="00020600040101010101" pitchFamily="18" charset="-122"/>
              </a:defRPr>
            </a:lvl1pPr>
          </a:lstStyle>
          <a:p>
            <a:r>
              <a:rPr lang="en-US" altLang="zh-CN" sz="60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ea"/>
                <a:sym typeface="+mn-lt"/>
              </a:rPr>
              <a:t>CONTENTS</a:t>
            </a:r>
            <a:endParaRPr lang="en-US" altLang="zh-CN" sz="6000" b="1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3"/>
          <p:cNvGrpSpPr/>
          <p:nvPr/>
        </p:nvGrpSpPr>
        <p:grpSpPr>
          <a:xfrm>
            <a:off x="1176378" y="3756678"/>
            <a:ext cx="5029835" cy="645160"/>
            <a:chOff x="3523615" y="3862435"/>
            <a:chExt cx="5029835" cy="645160"/>
          </a:xfrm>
        </p:grpSpPr>
        <p:sp>
          <p:nvSpPr>
            <p:cNvPr id="4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04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5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Technology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sp>
        <p:nvSpPr>
          <p:cNvPr id="6" name="Rectangles 5"/>
          <p:cNvSpPr/>
          <p:nvPr/>
        </p:nvSpPr>
        <p:spPr>
          <a:xfrm>
            <a:off x="0" y="5988050"/>
            <a:ext cx="12192000" cy="875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88050"/>
            <a:ext cx="1800225" cy="870585"/>
          </a:xfrm>
          <a:prstGeom prst="rect">
            <a:avLst/>
          </a:prstGeom>
        </p:spPr>
      </p:pic>
      <p:grpSp>
        <p:nvGrpSpPr>
          <p:cNvPr id="7" name="组合 23"/>
          <p:cNvGrpSpPr/>
          <p:nvPr/>
        </p:nvGrpSpPr>
        <p:grpSpPr>
          <a:xfrm>
            <a:off x="1176378" y="3234708"/>
            <a:ext cx="5029835" cy="645160"/>
            <a:chOff x="3523615" y="3862435"/>
            <a:chExt cx="5029835" cy="645160"/>
          </a:xfrm>
        </p:grpSpPr>
        <p:sp>
          <p:nvSpPr>
            <p:cNvPr id="8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03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Market Opportunity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10" name="组合 23"/>
          <p:cNvGrpSpPr/>
          <p:nvPr/>
        </p:nvGrpSpPr>
        <p:grpSpPr>
          <a:xfrm>
            <a:off x="1176378" y="4808238"/>
            <a:ext cx="5029835" cy="645160"/>
            <a:chOff x="3523615" y="3862435"/>
            <a:chExt cx="5029835" cy="645160"/>
          </a:xfrm>
        </p:grpSpPr>
        <p:sp>
          <p:nvSpPr>
            <p:cNvPr id="11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06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13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Marketting Strategy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15" name="组合 23"/>
          <p:cNvGrpSpPr/>
          <p:nvPr/>
        </p:nvGrpSpPr>
        <p:grpSpPr>
          <a:xfrm>
            <a:off x="4618078" y="2023128"/>
            <a:ext cx="5029835" cy="645160"/>
            <a:chOff x="3523615" y="3862435"/>
            <a:chExt cx="5029835" cy="645160"/>
          </a:xfrm>
        </p:grpSpPr>
        <p:sp>
          <p:nvSpPr>
            <p:cNvPr id="16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07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19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Competitive Advantage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21" name="组合 23"/>
          <p:cNvGrpSpPr/>
          <p:nvPr/>
        </p:nvGrpSpPr>
        <p:grpSpPr>
          <a:xfrm>
            <a:off x="4605378" y="2572403"/>
            <a:ext cx="5029835" cy="645160"/>
            <a:chOff x="3523615" y="3862435"/>
            <a:chExt cx="5029835" cy="645160"/>
          </a:xfrm>
        </p:grpSpPr>
        <p:sp>
          <p:nvSpPr>
            <p:cNvPr id="23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08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25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Budget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27" name="组合 23"/>
          <p:cNvGrpSpPr/>
          <p:nvPr/>
        </p:nvGrpSpPr>
        <p:grpSpPr>
          <a:xfrm>
            <a:off x="4618713" y="3122313"/>
            <a:ext cx="5029835" cy="645160"/>
            <a:chOff x="3523615" y="3862435"/>
            <a:chExt cx="5029835" cy="645160"/>
          </a:xfrm>
        </p:grpSpPr>
        <p:sp>
          <p:nvSpPr>
            <p:cNvPr id="30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09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34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Our Ask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35" name="组合 23"/>
          <p:cNvGrpSpPr/>
          <p:nvPr/>
        </p:nvGrpSpPr>
        <p:grpSpPr>
          <a:xfrm>
            <a:off x="4579978" y="4225943"/>
            <a:ext cx="5029835" cy="645160"/>
            <a:chOff x="3523615" y="3862435"/>
            <a:chExt cx="5029835" cy="645160"/>
          </a:xfrm>
        </p:grpSpPr>
        <p:sp>
          <p:nvSpPr>
            <p:cNvPr id="36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11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37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Revenue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41" name="组合 23"/>
          <p:cNvGrpSpPr/>
          <p:nvPr/>
        </p:nvGrpSpPr>
        <p:grpSpPr>
          <a:xfrm>
            <a:off x="4567913" y="3705878"/>
            <a:ext cx="5029835" cy="645160"/>
            <a:chOff x="3523615" y="3862435"/>
            <a:chExt cx="5029835" cy="645160"/>
          </a:xfrm>
        </p:grpSpPr>
        <p:sp>
          <p:nvSpPr>
            <p:cNvPr id="42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10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43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Income Statement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44" name="组合 23"/>
          <p:cNvGrpSpPr/>
          <p:nvPr/>
        </p:nvGrpSpPr>
        <p:grpSpPr>
          <a:xfrm>
            <a:off x="4555213" y="4660283"/>
            <a:ext cx="5029835" cy="645160"/>
            <a:chOff x="3523615" y="3862435"/>
            <a:chExt cx="5029835" cy="645160"/>
          </a:xfrm>
        </p:grpSpPr>
        <p:sp>
          <p:nvSpPr>
            <p:cNvPr id="45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12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46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Impact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47" name="组合 23"/>
          <p:cNvGrpSpPr/>
          <p:nvPr/>
        </p:nvGrpSpPr>
        <p:grpSpPr>
          <a:xfrm>
            <a:off x="8440778" y="2033923"/>
            <a:ext cx="5029835" cy="645160"/>
            <a:chOff x="3523615" y="3862435"/>
            <a:chExt cx="5029835" cy="645160"/>
          </a:xfrm>
        </p:grpSpPr>
        <p:sp>
          <p:nvSpPr>
            <p:cNvPr id="48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13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49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Team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50" name="组合 23"/>
          <p:cNvGrpSpPr/>
          <p:nvPr/>
        </p:nvGrpSpPr>
        <p:grpSpPr>
          <a:xfrm>
            <a:off x="8478878" y="2549543"/>
            <a:ext cx="5029835" cy="645160"/>
            <a:chOff x="3523615" y="3862435"/>
            <a:chExt cx="5029835" cy="645160"/>
          </a:xfrm>
        </p:grpSpPr>
        <p:sp>
          <p:nvSpPr>
            <p:cNvPr id="51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14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52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Partners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0"/>
                            </p:stCondLst>
                            <p:childTnLst>
                              <p:par>
                                <p:cTn id="6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000"/>
                            </p:stCondLst>
                            <p:childTnLst>
                              <p:par>
                                <p:cTn id="6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7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0"/>
                            </p:stCondLst>
                            <p:childTnLst>
                              <p:par>
                                <p:cTn id="7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18355" y="631825"/>
            <a:ext cx="5256530" cy="1607185"/>
          </a:xfrm>
          <a:prstGeom prst="rect">
            <a:avLst/>
          </a:prstGeom>
          <a:noFill/>
        </p:spPr>
        <p:txBody>
          <a:bodyPr anchor="ctr"/>
          <a:lstStyle>
            <a:defPPr>
              <a:defRPr lang="zh-CN"/>
            </a:defPPr>
            <a:lvl1pPr>
              <a:defRPr sz="1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defRPr>
            </a:lvl1pPr>
          </a:lstStyle>
          <a:p>
            <a:pPr algn="ctr"/>
            <a:r>
              <a:rPr lang="en-US" sz="24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+mn-lt"/>
                <a:ea typeface="+mn-ea"/>
                <a:sym typeface="+mn-lt"/>
              </a:rPr>
              <a:t>The lack of utilization of cashew apple</a:t>
            </a:r>
            <a:endParaRPr lang="en-US" sz="2400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+mn-lt"/>
              <a:ea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16275" y="4"/>
            <a:ext cx="8238490" cy="10147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qua Grotesque" pitchFamily="2" charset="0"/>
                <a:ea typeface="汉仪尚巍手书W" panose="00020600040101010101" pitchFamily="18" charset="-122"/>
              </a:defRPr>
            </a:lvl1pPr>
          </a:lstStyle>
          <a:p>
            <a:r>
              <a:rPr lang="en-US" sz="60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lt"/>
              </a:rPr>
              <a:t>PROBLEM STATMENT</a:t>
            </a:r>
            <a:endParaRPr lang="en-US" sz="6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+mn-ea"/>
              <a:cs typeface="+mn-ea"/>
              <a:sym typeface="+mn-lt"/>
            </a:endParaRPr>
          </a:p>
        </p:txBody>
      </p:sp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pic>
        <p:nvPicPr>
          <p:cNvPr id="12" name="Picture 11" descr="Untitl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070" y="1904365"/>
            <a:ext cx="4914900" cy="4585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4875" y="570285"/>
            <a:ext cx="231006" cy="2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56853" y="4"/>
            <a:ext cx="9157335" cy="10147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qua Grotesque" pitchFamily="2" charset="0"/>
                <a:ea typeface="汉仪尚巍手书W" panose="00020600040101010101" pitchFamily="18" charset="-122"/>
              </a:defRPr>
            </a:lvl1pPr>
          </a:lstStyle>
          <a:p>
            <a:r>
              <a:rPr lang="en-US" sz="60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lt"/>
              </a:rPr>
              <a:t>MARKET OPPORTUNITY</a:t>
            </a:r>
            <a:endParaRPr lang="en-US" sz="6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4659630" y="2136775"/>
            <a:ext cx="491490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b="1"/>
              <a:t>Health concerns </a:t>
            </a:r>
            <a:endParaRPr lang="en-US" b="1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b="1"/>
              <a:t>Rush for weight loss product</a:t>
            </a:r>
            <a:endParaRPr lang="en-US" b="1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b="1"/>
              <a:t>Global demand for green energy</a:t>
            </a:r>
            <a:endParaRPr lang="en-US" b="1"/>
          </a:p>
        </p:txBody>
      </p:sp>
      <p:pic>
        <p:nvPicPr>
          <p:cNvPr id="12" name="Picture 11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4" name="Picture 13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4699000" y="318135"/>
            <a:ext cx="5256530" cy="805180"/>
          </a:xfrm>
          <a:prstGeom prst="rect">
            <a:avLst/>
          </a:prstGeom>
          <a:noFill/>
        </p:spPr>
        <p:txBody>
          <a:bodyPr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>
              <a:defRPr sz="1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defRPr>
            </a:lvl1pPr>
          </a:lstStyle>
          <a:p>
            <a:pPr algn="ctr"/>
            <a:r>
              <a:rPr 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SOLUTION</a:t>
            </a:r>
            <a:endParaRPr 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813042" y="1009238"/>
            <a:ext cx="3028885" cy="730885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>
                <a:solidFill>
                  <a:schemeClr val="tx1"/>
                </a:solidFill>
                <a:cs typeface="+mn-ea"/>
                <a:sym typeface="+mn-lt"/>
              </a:rPr>
              <a:t>We will buy these apples from farmers </a:t>
            </a:r>
            <a:endParaRPr lang="en-US" altLang="zh-CN" sz="160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579620" y="4385310"/>
            <a:ext cx="2028190" cy="1170940"/>
            <a:chOff x="5201" y="7045"/>
            <a:chExt cx="3194" cy="1844"/>
          </a:xfrm>
        </p:grpSpPr>
        <p:sp>
          <p:nvSpPr>
            <p:cNvPr id="37" name="Rectangles 36"/>
            <p:cNvSpPr/>
            <p:nvPr/>
          </p:nvSpPr>
          <p:spPr>
            <a:xfrm>
              <a:off x="5201" y="7045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/>
                <a:t>filteration</a:t>
              </a:r>
              <a:endParaRPr lang="en-US"/>
            </a:p>
          </p:txBody>
        </p:sp>
        <p:sp>
          <p:nvSpPr>
            <p:cNvPr id="39" name="Rectangles 38"/>
            <p:cNvSpPr/>
            <p:nvPr/>
          </p:nvSpPr>
          <p:spPr>
            <a:xfrm>
              <a:off x="5201" y="8299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/>
                <a:t>packaging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651115" y="3603625"/>
            <a:ext cx="2069465" cy="2773680"/>
            <a:chOff x="10119" y="5735"/>
            <a:chExt cx="3259" cy="4368"/>
          </a:xfrm>
        </p:grpSpPr>
        <p:sp>
          <p:nvSpPr>
            <p:cNvPr id="27" name="Rectangles 26"/>
            <p:cNvSpPr/>
            <p:nvPr/>
          </p:nvSpPr>
          <p:spPr>
            <a:xfrm>
              <a:off x="10184" y="5735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/>
                <a:t>fermentation</a:t>
              </a:r>
              <a:endParaRPr lang="en-US"/>
            </a:p>
          </p:txBody>
        </p:sp>
        <p:sp>
          <p:nvSpPr>
            <p:cNvPr id="33" name="Rectangles 32"/>
            <p:cNvSpPr/>
            <p:nvPr/>
          </p:nvSpPr>
          <p:spPr>
            <a:xfrm>
              <a:off x="10119" y="7045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/>
                <a:t>fiteration</a:t>
              </a:r>
              <a:endParaRPr lang="en-US"/>
            </a:p>
          </p:txBody>
        </p:sp>
        <p:sp>
          <p:nvSpPr>
            <p:cNvPr id="34" name="Rectangles 33"/>
            <p:cNvSpPr/>
            <p:nvPr/>
          </p:nvSpPr>
          <p:spPr>
            <a:xfrm>
              <a:off x="10184" y="8299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/>
                <a:t>distilation</a:t>
              </a:r>
              <a:endParaRPr lang="en-US"/>
            </a:p>
          </p:txBody>
        </p:sp>
        <p:sp>
          <p:nvSpPr>
            <p:cNvPr id="42" name="Rectangles 41"/>
            <p:cNvSpPr/>
            <p:nvPr/>
          </p:nvSpPr>
          <p:spPr>
            <a:xfrm>
              <a:off x="10119" y="9513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/>
                <a:t>packaging</a:t>
              </a:r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27320" y="2044700"/>
            <a:ext cx="3458845" cy="3957320"/>
            <a:chOff x="6334" y="3280"/>
            <a:chExt cx="5447" cy="6232"/>
          </a:xfrm>
        </p:grpSpPr>
        <p:sp>
          <p:nvSpPr>
            <p:cNvPr id="19" name="Oval 18"/>
            <p:cNvSpPr/>
            <p:nvPr/>
          </p:nvSpPr>
          <p:spPr>
            <a:xfrm>
              <a:off x="7188" y="3281"/>
              <a:ext cx="4329" cy="72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Rectangles 19"/>
            <p:cNvSpPr/>
            <p:nvPr/>
          </p:nvSpPr>
          <p:spPr>
            <a:xfrm>
              <a:off x="7756" y="4441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9185" y="4009"/>
              <a:ext cx="0" cy="432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 Box 23"/>
            <p:cNvSpPr txBox="1"/>
            <p:nvPr/>
          </p:nvSpPr>
          <p:spPr>
            <a:xfrm>
              <a:off x="7918" y="3280"/>
              <a:ext cx="2868" cy="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>
                  <a:cs typeface="+mn-ea"/>
                  <a:sym typeface="+mn-lt"/>
                </a:rPr>
                <a:t>Cashew Apples </a:t>
              </a:r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8496" y="4452"/>
              <a:ext cx="16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/>
                <a:t>Pressing</a:t>
              </a:r>
              <a:endParaRPr lang="en-US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V="1">
              <a:off x="9528" y="6046"/>
              <a:ext cx="591" cy="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s 28"/>
            <p:cNvSpPr/>
            <p:nvPr/>
          </p:nvSpPr>
          <p:spPr>
            <a:xfrm>
              <a:off x="6334" y="5751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8244" y="5032"/>
              <a:ext cx="0" cy="7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 Box 30"/>
            <p:cNvSpPr txBox="1"/>
            <p:nvPr/>
          </p:nvSpPr>
          <p:spPr>
            <a:xfrm>
              <a:off x="6597" y="5735"/>
              <a:ext cx="25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/>
                <a:t>Cashew </a:t>
              </a:r>
              <a:r>
                <a:rPr lang="en-US">
                  <a:sym typeface="+mn-ea"/>
                </a:rPr>
                <a:t>Juice</a:t>
              </a:r>
              <a:endParaRPr lang="en-US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11399" y="6342"/>
              <a:ext cx="0" cy="7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1716" y="7636"/>
              <a:ext cx="0" cy="7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7374" y="6342"/>
              <a:ext cx="0" cy="7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798" y="7636"/>
              <a:ext cx="0" cy="7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11781" y="8810"/>
              <a:ext cx="0" cy="7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Picture 8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9" descr="New Macbook Silver.png"/>
          <p:cNvPicPr>
            <a:picLocks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30" y="2198370"/>
            <a:ext cx="5318760" cy="3115310"/>
          </a:xfrm>
          <a:prstGeom prst="rect">
            <a:avLst/>
          </a:prstGeom>
        </p:spPr>
      </p:pic>
      <p:sp>
        <p:nvSpPr>
          <p:cNvPr id="4" name="53          _4"/>
          <p:cNvSpPr txBox="1">
            <a:spLocks noChangeArrowheads="1"/>
          </p:cNvSpPr>
          <p:nvPr/>
        </p:nvSpPr>
        <p:spPr bwMode="auto">
          <a:xfrm>
            <a:off x="7759700" y="5313680"/>
            <a:ext cx="344868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Web Application </a:t>
            </a:r>
            <a:endParaRPr lang="en-US" altLang="zh-CN" sz="24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Picture 6" descr="Screenshot (6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680" y="2452370"/>
            <a:ext cx="4112260" cy="2606675"/>
          </a:xfrm>
          <a:prstGeom prst="rect">
            <a:avLst/>
          </a:prstGeom>
        </p:spPr>
      </p:pic>
      <p:pic>
        <p:nvPicPr>
          <p:cNvPr id="8" name="Picture 7" descr="images"/>
          <p:cNvPicPr>
            <a:picLocks noChangeAspect="1"/>
          </p:cNvPicPr>
          <p:nvPr/>
        </p:nvPicPr>
        <p:blipFill>
          <a:blip r:embed="rId3"/>
          <a:srcRect l="17932" r="16296" b="8388"/>
          <a:stretch>
            <a:fillRect/>
          </a:stretch>
        </p:blipFill>
        <p:spPr>
          <a:xfrm>
            <a:off x="3990340" y="1696720"/>
            <a:ext cx="2788920" cy="3844925"/>
          </a:xfrm>
          <a:prstGeom prst="rect">
            <a:avLst/>
          </a:prstGeom>
        </p:spPr>
      </p:pic>
      <p:pic>
        <p:nvPicPr>
          <p:cNvPr id="9" name="Picture 8" descr="Screenshot (70)"/>
          <p:cNvPicPr>
            <a:picLocks noChangeAspect="1"/>
          </p:cNvPicPr>
          <p:nvPr/>
        </p:nvPicPr>
        <p:blipFill>
          <a:blip r:embed="rId4"/>
          <a:srcRect l="38119" t="3827" r="38112" b="5387"/>
          <a:stretch>
            <a:fillRect/>
          </a:stretch>
        </p:blipFill>
        <p:spPr>
          <a:xfrm>
            <a:off x="4591685" y="2452370"/>
            <a:ext cx="1510030" cy="2347595"/>
          </a:xfrm>
          <a:prstGeom prst="rect">
            <a:avLst/>
          </a:prstGeom>
        </p:spPr>
      </p:pic>
      <p:sp>
        <p:nvSpPr>
          <p:cNvPr id="10" name="53          _4"/>
          <p:cNvSpPr txBox="1">
            <a:spLocks noChangeArrowheads="1"/>
          </p:cNvSpPr>
          <p:nvPr/>
        </p:nvSpPr>
        <p:spPr bwMode="auto">
          <a:xfrm>
            <a:off x="3749040" y="200660"/>
            <a:ext cx="531812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TECHNOLOGY</a:t>
            </a:r>
            <a:endParaRPr lang="en-US" altLang="zh-CN" sz="5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6" name="Content Placeholder 15" descr="HTB16DtOaQT2gK0jSZFkq6AIQFXat.jpg_350x350"/>
          <p:cNvPicPr>
            <a:picLocks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0" y="1443355"/>
            <a:ext cx="4351655" cy="4351655"/>
          </a:xfrm>
          <a:prstGeom prst="rect">
            <a:avLst/>
          </a:prstGeom>
        </p:spPr>
      </p:pic>
      <p:sp>
        <p:nvSpPr>
          <p:cNvPr id="11" name="53          _4"/>
          <p:cNvSpPr txBox="1">
            <a:spLocks noChangeArrowheads="1"/>
          </p:cNvSpPr>
          <p:nvPr/>
        </p:nvSpPr>
        <p:spPr bwMode="auto">
          <a:xfrm>
            <a:off x="3749040" y="5471160"/>
            <a:ext cx="352615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b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Mobile Application</a:t>
            </a:r>
            <a:endParaRPr lang="en-US" altLang="zh-CN" sz="24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53          _4"/>
          <p:cNvSpPr txBox="1">
            <a:spLocks noChangeArrowheads="1"/>
          </p:cNvSpPr>
          <p:nvPr/>
        </p:nvSpPr>
        <p:spPr bwMode="auto">
          <a:xfrm>
            <a:off x="464185" y="5471160"/>
            <a:ext cx="352615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b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Juicer</a:t>
            </a:r>
            <a:endParaRPr lang="en-US" altLang="zh-CN" sz="24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680" y="0"/>
            <a:ext cx="9545320" cy="6857365"/>
          </a:xfrm>
          <a:prstGeom prst="rect">
            <a:avLst/>
          </a:prstGeom>
        </p:spPr>
      </p:pic>
      <p:sp>
        <p:nvSpPr>
          <p:cNvPr id="21" name="文本框 11"/>
          <p:cNvSpPr txBox="1"/>
          <p:nvPr/>
        </p:nvSpPr>
        <p:spPr>
          <a:xfrm>
            <a:off x="8000114" y="199118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ENTER TITLE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11"/>
          <p:cNvSpPr txBox="1"/>
          <p:nvPr/>
        </p:nvSpPr>
        <p:spPr>
          <a:xfrm>
            <a:off x="8025872" y="463202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ENTER TITLE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18703" y="4918534"/>
            <a:ext cx="302888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add you text here add you text</a:t>
            </a:r>
            <a:endParaRPr lang="en-US" altLang="zh-CN" sz="1200">
              <a:solidFill>
                <a:schemeClr val="bg1"/>
              </a:solidFill>
              <a:cs typeface="+mn-ea"/>
              <a:sym typeface="+mn-lt"/>
            </a:endParaRPr>
          </a:p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 add you text here add you text</a:t>
            </a:r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" name="Picture 9" descr="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1" name="Picture 10" descr="ripe-cashew-fruit-189166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Box 4"/>
          <p:cNvSpPr txBox="1"/>
          <p:nvPr/>
        </p:nvSpPr>
        <p:spPr>
          <a:xfrm>
            <a:off x="3229610" y="880110"/>
            <a:ext cx="873061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Social Media Campaign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Promotional discounts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Face to face marketing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 The use of Leads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ym typeface="+mn-ea"/>
              </a:rPr>
              <a:t>Radio talk show</a:t>
            </a:r>
            <a:endParaRPr lang="en-US" sz="3600" dirty="0"/>
          </a:p>
        </p:txBody>
      </p:sp>
      <p:sp>
        <p:nvSpPr>
          <p:cNvPr id="2" name="Text Box 1"/>
          <p:cNvSpPr txBox="1"/>
          <p:nvPr/>
        </p:nvSpPr>
        <p:spPr>
          <a:xfrm>
            <a:off x="2882900" y="0"/>
            <a:ext cx="7061200" cy="92202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5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Marketting Strategy</a:t>
            </a:r>
            <a:endParaRPr lang="en-US" sz="54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3" name="Picture 2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 descr="download (3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91310" y="2603500"/>
            <a:ext cx="1167765" cy="737870"/>
          </a:xfrm>
          <a:prstGeom prst="rect">
            <a:avLst/>
          </a:prstGeom>
        </p:spPr>
      </p:pic>
      <p:pic>
        <p:nvPicPr>
          <p:cNvPr id="13" name="Picture 12" descr="images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750310"/>
            <a:ext cx="1169035" cy="715010"/>
          </a:xfrm>
          <a:prstGeom prst="rect">
            <a:avLst/>
          </a:prstGeom>
        </p:spPr>
      </p:pic>
      <p:pic>
        <p:nvPicPr>
          <p:cNvPr id="14" name="Picture 13" descr="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55" y="5766435"/>
            <a:ext cx="1168400" cy="827405"/>
          </a:xfrm>
          <a:prstGeom prst="rect">
            <a:avLst/>
          </a:prstGeom>
        </p:spPr>
      </p:pic>
      <p:pic>
        <p:nvPicPr>
          <p:cNvPr id="20" name="Picture 19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5427345" y="5300345"/>
            <a:ext cx="1247140" cy="1195070"/>
          </a:xfrm>
          <a:prstGeom prst="rect">
            <a:avLst/>
          </a:prstGeom>
        </p:spPr>
      </p:pic>
      <p:pic>
        <p:nvPicPr>
          <p:cNvPr id="21" name="Picture 20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4114165" y="5300345"/>
            <a:ext cx="1247140" cy="1195070"/>
          </a:xfrm>
          <a:prstGeom prst="rect">
            <a:avLst/>
          </a:prstGeom>
        </p:spPr>
      </p:pic>
      <p:pic>
        <p:nvPicPr>
          <p:cNvPr id="22" name="Picture 21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858135" y="4391660"/>
            <a:ext cx="1247140" cy="1195070"/>
          </a:xfrm>
          <a:prstGeom prst="rect">
            <a:avLst/>
          </a:prstGeom>
        </p:spPr>
      </p:pic>
      <p:pic>
        <p:nvPicPr>
          <p:cNvPr id="23" name="Picture 22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867025" y="3330575"/>
            <a:ext cx="1247140" cy="1195070"/>
          </a:xfrm>
          <a:prstGeom prst="rect">
            <a:avLst/>
          </a:prstGeom>
        </p:spPr>
      </p:pic>
      <p:pic>
        <p:nvPicPr>
          <p:cNvPr id="24" name="Picture 23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867025" y="2272665"/>
            <a:ext cx="1247140" cy="1195070"/>
          </a:xfrm>
          <a:prstGeom prst="rect">
            <a:avLst/>
          </a:prstGeom>
        </p:spPr>
      </p:pic>
      <p:pic>
        <p:nvPicPr>
          <p:cNvPr id="25" name="Picture 24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4114165" y="2272665"/>
            <a:ext cx="1247140" cy="1195070"/>
          </a:xfrm>
          <a:prstGeom prst="rect">
            <a:avLst/>
          </a:prstGeom>
        </p:spPr>
      </p:pic>
      <p:pic>
        <p:nvPicPr>
          <p:cNvPr id="26" name="Picture 25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4114165" y="3329940"/>
            <a:ext cx="1247140" cy="1195070"/>
          </a:xfrm>
          <a:prstGeom prst="rect">
            <a:avLst/>
          </a:prstGeom>
        </p:spPr>
      </p:pic>
      <p:pic>
        <p:nvPicPr>
          <p:cNvPr id="29" name="Picture 28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0" y="3451860"/>
            <a:ext cx="1226185" cy="1073785"/>
          </a:xfrm>
          <a:prstGeom prst="rect">
            <a:avLst/>
          </a:prstGeom>
        </p:spPr>
      </p:pic>
      <p:pic>
        <p:nvPicPr>
          <p:cNvPr id="31" name="Picture 30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455" y="3478530"/>
            <a:ext cx="1226185" cy="1073785"/>
          </a:xfrm>
          <a:prstGeom prst="rect">
            <a:avLst/>
          </a:prstGeom>
        </p:spPr>
      </p:pic>
      <p:pic>
        <p:nvPicPr>
          <p:cNvPr id="32" name="Picture 31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155" y="2404745"/>
            <a:ext cx="1226185" cy="1073785"/>
          </a:xfrm>
          <a:prstGeom prst="rect">
            <a:avLst/>
          </a:prstGeom>
        </p:spPr>
      </p:pic>
      <p:pic>
        <p:nvPicPr>
          <p:cNvPr id="33" name="Picture 32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305" y="2388235"/>
            <a:ext cx="1226185" cy="1073785"/>
          </a:xfrm>
          <a:prstGeom prst="rect">
            <a:avLst/>
          </a:prstGeom>
        </p:spPr>
      </p:pic>
      <p:pic>
        <p:nvPicPr>
          <p:cNvPr id="34" name="Picture 33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887980" y="5300345"/>
            <a:ext cx="1247140" cy="1195070"/>
          </a:xfrm>
          <a:prstGeom prst="rect">
            <a:avLst/>
          </a:prstGeom>
        </p:spPr>
      </p:pic>
      <p:pic>
        <p:nvPicPr>
          <p:cNvPr id="35" name="Picture 34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165" y="4531995"/>
            <a:ext cx="1226185" cy="1073785"/>
          </a:xfrm>
          <a:prstGeom prst="rect">
            <a:avLst/>
          </a:prstGeom>
        </p:spPr>
      </p:pic>
      <p:pic>
        <p:nvPicPr>
          <p:cNvPr id="39" name="Picture 38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6549390" y="5300345"/>
            <a:ext cx="1247140" cy="1195070"/>
          </a:xfrm>
          <a:prstGeom prst="rect">
            <a:avLst/>
          </a:prstGeom>
        </p:spPr>
      </p:pic>
      <p:pic>
        <p:nvPicPr>
          <p:cNvPr id="40" name="Picture 39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7694295" y="5300345"/>
            <a:ext cx="1247140" cy="1195070"/>
          </a:xfrm>
          <a:prstGeom prst="rect">
            <a:avLst/>
          </a:prstGeom>
        </p:spPr>
      </p:pic>
      <p:sp>
        <p:nvSpPr>
          <p:cNvPr id="44" name="Rectangles 43"/>
          <p:cNvSpPr/>
          <p:nvPr/>
        </p:nvSpPr>
        <p:spPr>
          <a:xfrm>
            <a:off x="1706245" y="4773930"/>
            <a:ext cx="1156335" cy="678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 Box 44"/>
          <p:cNvSpPr txBox="1"/>
          <p:nvPr/>
        </p:nvSpPr>
        <p:spPr>
          <a:xfrm>
            <a:off x="1706880" y="4868545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Local </a:t>
            </a:r>
            <a:endParaRPr lang="en-US" sz="1600" b="1"/>
          </a:p>
          <a:p>
            <a:r>
              <a:rPr lang="en-US" sz="1600" b="1"/>
              <a:t>Breweries</a:t>
            </a:r>
            <a:endParaRPr lang="en-US" sz="1600" b="1"/>
          </a:p>
        </p:txBody>
      </p:sp>
      <p:sp>
        <p:nvSpPr>
          <p:cNvPr id="46" name="Text Box 45"/>
          <p:cNvSpPr txBox="1"/>
          <p:nvPr/>
        </p:nvSpPr>
        <p:spPr>
          <a:xfrm>
            <a:off x="2974975" y="1821815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market info</a:t>
            </a:r>
            <a:endParaRPr lang="en-US" sz="1600" b="1"/>
          </a:p>
        </p:txBody>
      </p:sp>
      <p:sp>
        <p:nvSpPr>
          <p:cNvPr id="47" name="Text Box 46"/>
          <p:cNvSpPr txBox="1"/>
          <p:nvPr/>
        </p:nvSpPr>
        <p:spPr>
          <a:xfrm>
            <a:off x="4114165" y="1804670"/>
            <a:ext cx="1160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partner</a:t>
            </a:r>
            <a:endParaRPr lang="en-US" sz="1600" b="1"/>
          </a:p>
        </p:txBody>
      </p:sp>
      <p:sp>
        <p:nvSpPr>
          <p:cNvPr id="48" name="Text Box 47"/>
          <p:cNvSpPr txBox="1"/>
          <p:nvPr/>
        </p:nvSpPr>
        <p:spPr>
          <a:xfrm>
            <a:off x="5427345" y="1804670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online market</a:t>
            </a:r>
            <a:endParaRPr lang="en-US" sz="1600" b="1"/>
          </a:p>
        </p:txBody>
      </p:sp>
      <p:sp>
        <p:nvSpPr>
          <p:cNvPr id="49" name="Text Box 48"/>
          <p:cNvSpPr txBox="1"/>
          <p:nvPr/>
        </p:nvSpPr>
        <p:spPr>
          <a:xfrm>
            <a:off x="6549390" y="1804670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made in Ghana</a:t>
            </a:r>
            <a:endParaRPr lang="en-US" sz="1600" b="1"/>
          </a:p>
        </p:txBody>
      </p:sp>
      <p:sp>
        <p:nvSpPr>
          <p:cNvPr id="5" name="TextBox 4"/>
          <p:cNvSpPr txBox="1"/>
          <p:nvPr/>
        </p:nvSpPr>
        <p:spPr>
          <a:xfrm>
            <a:off x="2303780" y="616585"/>
            <a:ext cx="8084185" cy="645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COMPETITIVE ADVANTAGE</a:t>
            </a:r>
            <a:endParaRPr lang="en-US" sz="3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7694295" y="1821815"/>
            <a:ext cx="1160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Web app</a:t>
            </a:r>
            <a:endParaRPr lang="en-US" sz="1600" b="1"/>
          </a:p>
        </p:txBody>
      </p:sp>
      <p:pic>
        <p:nvPicPr>
          <p:cNvPr id="52" name="Picture 51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455" y="2405380"/>
            <a:ext cx="1226185" cy="1073785"/>
          </a:xfrm>
          <a:prstGeom prst="rect">
            <a:avLst/>
          </a:prstGeom>
        </p:spPr>
      </p:pic>
      <p:pic>
        <p:nvPicPr>
          <p:cNvPr id="53" name="Picture 52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455" y="4452620"/>
            <a:ext cx="1226185" cy="1073785"/>
          </a:xfrm>
          <a:prstGeom prst="rect">
            <a:avLst/>
          </a:prstGeom>
        </p:spPr>
      </p:pic>
      <p:pic>
        <p:nvPicPr>
          <p:cNvPr id="54" name="Picture 53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160" y="4563110"/>
            <a:ext cx="1226185" cy="1073785"/>
          </a:xfrm>
          <a:prstGeom prst="rect">
            <a:avLst/>
          </a:prstGeom>
        </p:spPr>
      </p:pic>
      <p:sp>
        <p:nvSpPr>
          <p:cNvPr id="55" name="Text Box 54"/>
          <p:cNvSpPr txBox="1"/>
          <p:nvPr/>
        </p:nvSpPr>
        <p:spPr>
          <a:xfrm>
            <a:off x="8964930" y="1851660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Mobile app</a:t>
            </a:r>
            <a:endParaRPr lang="en-US" sz="1600" b="1"/>
          </a:p>
        </p:txBody>
      </p:sp>
      <p:pic>
        <p:nvPicPr>
          <p:cNvPr id="56" name="Picture 55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890" y="2435225"/>
            <a:ext cx="1226185" cy="1073785"/>
          </a:xfrm>
          <a:prstGeom prst="rect">
            <a:avLst/>
          </a:prstGeom>
        </p:spPr>
      </p:pic>
      <p:pic>
        <p:nvPicPr>
          <p:cNvPr id="57" name="Picture 56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455" y="3391535"/>
            <a:ext cx="1226185" cy="1073785"/>
          </a:xfrm>
          <a:prstGeom prst="rect">
            <a:avLst/>
          </a:prstGeom>
        </p:spPr>
      </p:pic>
      <p:pic>
        <p:nvPicPr>
          <p:cNvPr id="58" name="Picture 57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4440" y="3330575"/>
            <a:ext cx="1226185" cy="1073785"/>
          </a:xfrm>
          <a:prstGeom prst="rect">
            <a:avLst/>
          </a:prstGeom>
        </p:spPr>
      </p:pic>
      <p:pic>
        <p:nvPicPr>
          <p:cNvPr id="59" name="Picture 58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4930" y="4512945"/>
            <a:ext cx="1226185" cy="1073785"/>
          </a:xfrm>
          <a:prstGeom prst="rect">
            <a:avLst/>
          </a:prstGeom>
        </p:spPr>
      </p:pic>
      <p:pic>
        <p:nvPicPr>
          <p:cNvPr id="60" name="Picture 59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8854440" y="5300345"/>
            <a:ext cx="1247140" cy="1195070"/>
          </a:xfrm>
          <a:prstGeom prst="rect">
            <a:avLst/>
          </a:prstGeom>
        </p:spPr>
      </p:pic>
      <p:pic>
        <p:nvPicPr>
          <p:cNvPr id="2" name="Picture 1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6676390" y="4299585"/>
            <a:ext cx="1247140" cy="1195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3_Office Theme">
  <a:themeElements>
    <a:clrScheme name="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FFFFFF"/>
      </a:accent3>
      <a:accent4>
        <a:srgbClr val="000000"/>
      </a:accent4>
      <a:accent5>
        <a:srgbClr val="FFE1AA"/>
      </a:accent5>
      <a:accent6>
        <a:srgbClr val="E18519"/>
      </a:accent6>
      <a:hlink>
        <a:srgbClr val="2998E3"/>
      </a:hlink>
      <a:folHlink>
        <a:srgbClr val="7F723D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95959"/>
      </a:accent1>
      <a:accent2>
        <a:srgbClr val="595959"/>
      </a:accent2>
      <a:accent3>
        <a:srgbClr val="595959"/>
      </a:accent3>
      <a:accent4>
        <a:srgbClr val="595959"/>
      </a:accent4>
      <a:accent5>
        <a:srgbClr val="595959"/>
      </a:accent5>
      <a:accent6>
        <a:srgbClr val="595959"/>
      </a:accent6>
      <a:hlink>
        <a:srgbClr val="0E589E"/>
      </a:hlink>
      <a:folHlink>
        <a:srgbClr val="595959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95959"/>
    </a:accent1>
    <a:accent2>
      <a:srgbClr val="595959"/>
    </a:accent2>
    <a:accent3>
      <a:srgbClr val="595959"/>
    </a:accent3>
    <a:accent4>
      <a:srgbClr val="595959"/>
    </a:accent4>
    <a:accent5>
      <a:srgbClr val="595959"/>
    </a:accent5>
    <a:accent6>
      <a:srgbClr val="595959"/>
    </a:accent6>
    <a:hlink>
      <a:srgbClr val="0E589E"/>
    </a:hlink>
    <a:folHlink>
      <a:srgbClr val="59595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1937</Words>
  <Application>WPS Presentation</Application>
  <PresentationFormat>宽屏</PresentationFormat>
  <Paragraphs>196</Paragraphs>
  <Slides>18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18</vt:i4>
      </vt:variant>
    </vt:vector>
  </HeadingPairs>
  <TitlesOfParts>
    <vt:vector size="42" baseType="lpstr">
      <vt:lpstr>Arial</vt:lpstr>
      <vt:lpstr>SimSun</vt:lpstr>
      <vt:lpstr>Wingdings</vt:lpstr>
      <vt:lpstr>Calibri Light</vt:lpstr>
      <vt:lpstr>Calibri</vt:lpstr>
      <vt:lpstr>Microsoft YaHei</vt:lpstr>
      <vt:lpstr>汉仪尚巍手书W</vt:lpstr>
      <vt:lpstr>Aqua Grotesque</vt:lpstr>
      <vt:lpstr>Segoe Print</vt:lpstr>
      <vt:lpstr>Wingdings</vt:lpstr>
      <vt:lpstr>Symbol</vt:lpstr>
      <vt:lpstr>Arial Unicode MS</vt:lpstr>
      <vt:lpstr>Office 主题</vt:lpstr>
      <vt:lpstr>8_Office 主题</vt:lpstr>
      <vt:lpstr>13_Office Theme</vt:lpstr>
      <vt:lpstr>6_第一PPT，www.1ppt.com</vt:lpstr>
      <vt:lpstr>1_Office 主题</vt:lpstr>
      <vt:lpstr>2_Office 主题</vt:lpstr>
      <vt:lpstr>3_Office 主题</vt:lpstr>
      <vt:lpstr>5_Office 主题</vt:lpstr>
      <vt:lpstr>6_Office 主题</vt:lpstr>
      <vt:lpstr>7_Office 主题</vt:lpstr>
      <vt:lpstr>9_Office 主题</vt:lpstr>
      <vt:lpstr>10_Office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GTL-GRASS-010</cp:lastModifiedBy>
  <cp:revision>294</cp:revision>
  <dcterms:created xsi:type="dcterms:W3CDTF">2018-12-01T07:21:00Z</dcterms:created>
  <dcterms:modified xsi:type="dcterms:W3CDTF">2020-09-03T14:41:28Z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1033-11.2.0.9635</vt:lpwstr>
  </property>
</Properties>
</file>